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
      <p:font typeface="Overpass"/>
      <p:regular r:id="rId30"/>
      <p:bold r:id="rId31"/>
      <p:italic r:id="rId32"/>
      <p:boldItalic r:id="rId33"/>
    </p:embeddedFont>
    <p:embeddedFont>
      <p:font typeface="Average"/>
      <p:regular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24EDC58-07E0-4FEE-9C98-FD5DBFD8A164}">
  <a:tblStyle styleId="{024EDC58-07E0-4FEE-9C98-FD5DBFD8A164}"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Montserrat-regular.fntdata"/><Relationship Id="rId21" Type="http://schemas.openxmlformats.org/officeDocument/2006/relationships/slide" Target="slides/slide15.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verpass-bold.fntdata"/><Relationship Id="rId30" Type="http://schemas.openxmlformats.org/officeDocument/2006/relationships/font" Target="fonts/Overpass-regular.fntdata"/><Relationship Id="rId11" Type="http://schemas.openxmlformats.org/officeDocument/2006/relationships/slide" Target="slides/slide5.xml"/><Relationship Id="rId33" Type="http://schemas.openxmlformats.org/officeDocument/2006/relationships/font" Target="fonts/Overpass-boldItalic.fntdata"/><Relationship Id="rId10" Type="http://schemas.openxmlformats.org/officeDocument/2006/relationships/slide" Target="slides/slide4.xml"/><Relationship Id="rId32" Type="http://schemas.openxmlformats.org/officeDocument/2006/relationships/font" Target="fonts/Overpass-italic.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Average-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03eb8fe0d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03eb8fe0da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303eb8fe0d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303eb8fe0d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303eb8fe0da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303eb8fe0da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03eb8fe0da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03eb8fe0da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03eb8fe0da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303eb8fe0da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03eac49ac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03eac49ac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03eb8fe0d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303eb8fe0d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03eac49ac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03eac49ac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303eb8fe0d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03eb8fe0d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303eb8fe0d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303eb8fe0d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03eb8fe0d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03eb8fe0d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1.png"/><Relationship Id="rId6"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slide" Target="/ppt/slides/slide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hyperlink" Target="https://owaspsamm.org/model/" TargetMode="External"/><Relationship Id="rId4" Type="http://schemas.openxmlformats.org/officeDocument/2006/relationships/hyperlink" Target="https://owaspsamm.org/mode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highlight>
                  <a:schemeClr val="lt2"/>
                </a:highlight>
              </a:rPr>
              <a:t>OWASP SAMM</a:t>
            </a:r>
            <a:br>
              <a:rPr lang="en-GB">
                <a:highlight>
                  <a:schemeClr val="lt2"/>
                </a:highlight>
              </a:rPr>
            </a:br>
            <a:r>
              <a:rPr lang="en-GB">
                <a:highlight>
                  <a:schemeClr val="lt2"/>
                </a:highlight>
              </a:rPr>
              <a:t>User Day 2024</a:t>
            </a:r>
            <a:br>
              <a:rPr lang="en-GB">
                <a:highlight>
                  <a:schemeClr val="lt2"/>
                </a:highlight>
              </a:rPr>
            </a:br>
            <a:r>
              <a:rPr lang="en-GB" sz="2400">
                <a:highlight>
                  <a:schemeClr val="lt2"/>
                </a:highlight>
              </a:rPr>
              <a:t>San Francisco</a:t>
            </a:r>
            <a:endParaRPr sz="2400">
              <a:highlight>
                <a:schemeClr val="lt2"/>
              </a:highlight>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6"/>
          <p:cNvSpPr txBox="1"/>
          <p:nvPr>
            <p:ph type="title"/>
          </p:nvPr>
        </p:nvSpPr>
        <p:spPr>
          <a:xfrm>
            <a:off x="340200" y="1388500"/>
            <a:ext cx="8121900" cy="35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Security Domain and </a:t>
            </a:r>
            <a:r>
              <a:rPr lang="en-GB"/>
              <a:t>Categories</a:t>
            </a:r>
            <a:br>
              <a:rPr lang="en-GB"/>
            </a:br>
            <a:endParaRPr b="1" sz="1100" u="sng">
              <a:latin typeface="Arial"/>
              <a:ea typeface="Arial"/>
              <a:cs typeface="Arial"/>
              <a:sym typeface="Arial"/>
            </a:endParaRPr>
          </a:p>
          <a:p>
            <a:pPr indent="-342900" lvl="0" marL="457200" rtl="0" algn="l">
              <a:lnSpc>
                <a:spcPct val="115000"/>
              </a:lnSpc>
              <a:spcBef>
                <a:spcPts val="1200"/>
              </a:spcBef>
              <a:spcAft>
                <a:spcPts val="0"/>
              </a:spcAft>
              <a:buSzPts val="1800"/>
              <a:buFont typeface="Arial"/>
              <a:buChar char="●"/>
            </a:pPr>
            <a:r>
              <a:rPr lang="en-GB" sz="1800">
                <a:latin typeface="Arial"/>
                <a:ea typeface="Arial"/>
                <a:cs typeface="Arial"/>
                <a:sym typeface="Arial"/>
              </a:rPr>
              <a:t>The maturity model breaks down the SSDLC practice into 9 major security domains.</a:t>
            </a:r>
            <a:r>
              <a:rPr lang="en-GB" sz="1800">
                <a:latin typeface="Arial"/>
                <a:ea typeface="Arial"/>
                <a:cs typeface="Arial"/>
                <a:sym typeface="Arial"/>
              </a:rPr>
              <a:t> </a:t>
            </a:r>
            <a:endParaRPr sz="1800">
              <a:latin typeface="Arial"/>
              <a:ea typeface="Arial"/>
              <a:cs typeface="Arial"/>
              <a:sym typeface="Arial"/>
            </a:endParaRPr>
          </a:p>
          <a:p>
            <a:pPr indent="0" lvl="0" marL="457200" rtl="0" algn="l">
              <a:lnSpc>
                <a:spcPct val="115000"/>
              </a:lnSpc>
              <a:spcBef>
                <a:spcPts val="1200"/>
              </a:spcBef>
              <a:spcAft>
                <a:spcPts val="0"/>
              </a:spcAft>
              <a:buNone/>
            </a:pPr>
            <a:r>
              <a:t/>
            </a:r>
            <a:endParaRPr sz="1800">
              <a:latin typeface="Arial"/>
              <a:ea typeface="Arial"/>
              <a:cs typeface="Arial"/>
              <a:sym typeface="Arial"/>
            </a:endParaRPr>
          </a:p>
          <a:p>
            <a:pPr indent="-342900" lvl="0" marL="457200" rtl="0" algn="l">
              <a:lnSpc>
                <a:spcPct val="115000"/>
              </a:lnSpc>
              <a:spcBef>
                <a:spcPts val="1200"/>
              </a:spcBef>
              <a:spcAft>
                <a:spcPts val="0"/>
              </a:spcAft>
              <a:buSzPts val="1800"/>
              <a:buFont typeface="Arial"/>
              <a:buChar char="●"/>
            </a:pPr>
            <a:r>
              <a:rPr lang="en-GB" sz="1800">
                <a:latin typeface="Arial"/>
                <a:ea typeface="Arial"/>
                <a:cs typeface="Arial"/>
                <a:sym typeface="Arial"/>
              </a:rPr>
              <a:t>These 9 Security domains are mentioned in the following table. The complete model provides the description, criteria and guidelines (how to achieve the criteria) for each of the 5 levels.</a:t>
            </a:r>
            <a:br>
              <a:rPr lang="en-GB" sz="1800">
                <a:latin typeface="Arial"/>
                <a:ea typeface="Arial"/>
                <a:cs typeface="Arial"/>
                <a:sym typeface="Arial"/>
              </a:rPr>
            </a:br>
            <a:endParaRPr sz="1800">
              <a:latin typeface="Arial"/>
              <a:ea typeface="Arial"/>
              <a:cs typeface="Arial"/>
              <a:sym typeface="Arial"/>
            </a:endParaRPr>
          </a:p>
          <a:p>
            <a:pPr indent="0" lvl="0" marL="0" rtl="0" algn="l">
              <a:lnSpc>
                <a:spcPct val="115000"/>
              </a:lnSpc>
              <a:spcBef>
                <a:spcPts val="1200"/>
              </a:spcBef>
              <a:spcAft>
                <a:spcPts val="0"/>
              </a:spcAft>
              <a:buNone/>
            </a:pPr>
            <a:r>
              <a:t/>
            </a:r>
            <a:endParaRPr b="1" sz="1100" u="sng">
              <a:solidFill>
                <a:srgbClr val="000000"/>
              </a:solidFill>
              <a:latin typeface="Arial"/>
              <a:ea typeface="Arial"/>
              <a:cs typeface="Arial"/>
              <a:sym typeface="Arial"/>
            </a:endParaRPr>
          </a:p>
          <a:p>
            <a:pPr indent="457200" lvl="0" marL="0" rtl="0" algn="l">
              <a:lnSpc>
                <a:spcPct val="115000"/>
              </a:lnSpc>
              <a:spcBef>
                <a:spcPts val="1200"/>
              </a:spcBef>
              <a:spcAft>
                <a:spcPts val="0"/>
              </a:spcAft>
              <a:buNone/>
            </a:pPr>
            <a:r>
              <a:t/>
            </a:r>
            <a:endParaRPr sz="1800">
              <a:latin typeface="Arial"/>
              <a:ea typeface="Arial"/>
              <a:cs typeface="Arial"/>
              <a:sym typeface="Arial"/>
            </a:endParaRPr>
          </a:p>
          <a:p>
            <a:pPr indent="0" lvl="0" marL="0" rtl="0" algn="l">
              <a:spcBef>
                <a:spcPts val="1200"/>
              </a:spcBef>
              <a:spcAft>
                <a:spcPts val="0"/>
              </a:spcAft>
              <a:buNone/>
            </a:pPr>
            <a:r>
              <a:t/>
            </a:r>
            <a:endParaRPr/>
          </a:p>
        </p:txBody>
      </p:sp>
      <p:sp>
        <p:nvSpPr>
          <p:cNvPr id="305" name="Google Shape;305;p26"/>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306" name="Google Shape;306;p26"/>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7"/>
          <p:cNvSpPr txBox="1"/>
          <p:nvPr>
            <p:ph type="title"/>
          </p:nvPr>
        </p:nvSpPr>
        <p:spPr>
          <a:xfrm>
            <a:off x="340200" y="1236100"/>
            <a:ext cx="8121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Security Domain and Categories</a:t>
            </a:r>
            <a:br>
              <a:rPr lang="en-GB"/>
            </a:br>
            <a:endParaRPr b="1" sz="1100" u="sng">
              <a:latin typeface="Arial"/>
              <a:ea typeface="Arial"/>
              <a:cs typeface="Arial"/>
              <a:sym typeface="Arial"/>
            </a:endParaRPr>
          </a:p>
          <a:p>
            <a:pPr indent="0" lvl="0" marL="0" rtl="0" algn="l">
              <a:spcBef>
                <a:spcPts val="0"/>
              </a:spcBef>
              <a:spcAft>
                <a:spcPts val="0"/>
              </a:spcAft>
              <a:buNone/>
            </a:pPr>
            <a:r>
              <a:t/>
            </a:r>
            <a:endParaRPr/>
          </a:p>
        </p:txBody>
      </p:sp>
      <p:sp>
        <p:nvSpPr>
          <p:cNvPr id="312" name="Google Shape;312;p27"/>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313" name="Google Shape;313;p27"/>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graphicFrame>
        <p:nvGraphicFramePr>
          <p:cNvPr id="314" name="Google Shape;314;p27"/>
          <p:cNvGraphicFramePr/>
          <p:nvPr/>
        </p:nvGraphicFramePr>
        <p:xfrm>
          <a:off x="498150" y="1794875"/>
          <a:ext cx="3000000" cy="3000000"/>
        </p:xfrm>
        <a:graphic>
          <a:graphicData uri="http://schemas.openxmlformats.org/drawingml/2006/table">
            <a:tbl>
              <a:tblPr>
                <a:noFill/>
                <a:tableStyleId>{024EDC58-07E0-4FEE-9C98-FD5DBFD8A164}</a:tableStyleId>
              </a:tblPr>
              <a:tblGrid>
                <a:gridCol w="925325"/>
                <a:gridCol w="1552850"/>
                <a:gridCol w="5807800"/>
              </a:tblGrid>
              <a:tr h="161925">
                <a:tc>
                  <a:txBody>
                    <a:bodyPr/>
                    <a:lstStyle/>
                    <a:p>
                      <a:pPr indent="0" lvl="0" marL="0" rtl="0" algn="l">
                        <a:lnSpc>
                          <a:spcPct val="115000"/>
                        </a:lnSpc>
                        <a:spcBef>
                          <a:spcPts val="1200"/>
                        </a:spcBef>
                        <a:spcAft>
                          <a:spcPts val="0"/>
                        </a:spcAft>
                        <a:buNone/>
                      </a:pPr>
                      <a:r>
                        <a:rPr b="1" lang="en-GB" sz="1000"/>
                        <a:t>Domain Category</a:t>
                      </a:r>
                      <a:endParaRPr b="1" sz="1000"/>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l">
                        <a:lnSpc>
                          <a:spcPct val="115000"/>
                        </a:lnSpc>
                        <a:spcBef>
                          <a:spcPts val="1200"/>
                        </a:spcBef>
                        <a:spcAft>
                          <a:spcPts val="0"/>
                        </a:spcAft>
                        <a:buNone/>
                      </a:pPr>
                      <a:r>
                        <a:rPr b="1" lang="en-GB" sz="1000"/>
                        <a:t>Security Domains</a:t>
                      </a:r>
                      <a:endParaRPr b="1" sz="1000"/>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l">
                        <a:lnSpc>
                          <a:spcPct val="115000"/>
                        </a:lnSpc>
                        <a:spcBef>
                          <a:spcPts val="1200"/>
                        </a:spcBef>
                        <a:spcAft>
                          <a:spcPts val="0"/>
                        </a:spcAft>
                        <a:buNone/>
                      </a:pPr>
                      <a:r>
                        <a:rPr b="1" lang="en-GB" sz="1000"/>
                        <a:t>Description</a:t>
                      </a:r>
                      <a:endParaRPr b="1" sz="1000"/>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r>
              <a:tr h="562875">
                <a:tc rowSpan="3">
                  <a:txBody>
                    <a:bodyPr/>
                    <a:lstStyle/>
                    <a:p>
                      <a:pPr indent="0" lvl="0" marL="0" rtl="0" algn="l">
                        <a:lnSpc>
                          <a:spcPct val="115000"/>
                        </a:lnSpc>
                        <a:spcBef>
                          <a:spcPts val="1200"/>
                        </a:spcBef>
                        <a:spcAft>
                          <a:spcPts val="0"/>
                        </a:spcAft>
                        <a:buNone/>
                      </a:pPr>
                      <a:r>
                        <a:rPr lang="en-GB" sz="1000">
                          <a:solidFill>
                            <a:schemeClr val="lt1"/>
                          </a:solidFill>
                        </a:rPr>
                        <a:t>Governance</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Security Policy and standards</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Define security standards/policies and make them accessible to the engineering teams.</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34075">
                <a:tc vMerge="1"/>
                <a:tc>
                  <a:txBody>
                    <a:bodyPr/>
                    <a:lstStyle/>
                    <a:p>
                      <a:pPr indent="0" lvl="0" marL="0" rtl="0" algn="l">
                        <a:lnSpc>
                          <a:spcPct val="115000"/>
                        </a:lnSpc>
                        <a:spcBef>
                          <a:spcPts val="1200"/>
                        </a:spcBef>
                        <a:spcAft>
                          <a:spcPts val="0"/>
                        </a:spcAft>
                        <a:buNone/>
                      </a:pPr>
                      <a:r>
                        <a:rPr lang="en-GB" sz="1000">
                          <a:solidFill>
                            <a:schemeClr val="lt1"/>
                          </a:solidFill>
                        </a:rPr>
                        <a:t>Security Role and Culture</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Define security roles and make them accessible to the engineering teams. Establish the security culture.</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18550">
                <a:tc vMerge="1"/>
                <a:tc>
                  <a:txBody>
                    <a:bodyPr/>
                    <a:lstStyle/>
                    <a:p>
                      <a:pPr indent="0" lvl="0" marL="0" rtl="0" algn="l">
                        <a:lnSpc>
                          <a:spcPct val="115000"/>
                        </a:lnSpc>
                        <a:spcBef>
                          <a:spcPts val="1200"/>
                        </a:spcBef>
                        <a:spcAft>
                          <a:spcPts val="0"/>
                        </a:spcAft>
                        <a:buNone/>
                      </a:pPr>
                      <a:r>
                        <a:rPr lang="en-GB" sz="1000">
                          <a:solidFill>
                            <a:schemeClr val="lt1"/>
                          </a:solidFill>
                        </a:rPr>
                        <a:t>Security Training</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Provide Security training and makes it accessible to the engineering teams.</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47675">
                <a:tc>
                  <a:txBody>
                    <a:bodyPr/>
                    <a:lstStyle/>
                    <a:p>
                      <a:pPr indent="0" lvl="0" marL="0" rtl="0" algn="l">
                        <a:lnSpc>
                          <a:spcPct val="115000"/>
                        </a:lnSpc>
                        <a:spcBef>
                          <a:spcPts val="1200"/>
                        </a:spcBef>
                        <a:spcAft>
                          <a:spcPts val="0"/>
                        </a:spcAft>
                        <a:buNone/>
                      </a:pPr>
                      <a:r>
                        <a:rPr lang="en-GB" sz="1000">
                          <a:solidFill>
                            <a:schemeClr val="lt1"/>
                          </a:solidFill>
                        </a:rPr>
                        <a:t>Design</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Asset Inventory</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Identify the applications’ assets and how to maintain their inventory. For example, GitHub repositories are used for maintaining the application asset “Source Code Repo”.</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8"/>
          <p:cNvSpPr txBox="1"/>
          <p:nvPr>
            <p:ph type="title"/>
          </p:nvPr>
        </p:nvSpPr>
        <p:spPr>
          <a:xfrm>
            <a:off x="340200" y="1236100"/>
            <a:ext cx="8121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Security Domain and Categories</a:t>
            </a:r>
            <a:br>
              <a:rPr lang="en-GB"/>
            </a:br>
            <a:endParaRPr b="1" sz="1100" u="sng">
              <a:latin typeface="Arial"/>
              <a:ea typeface="Arial"/>
              <a:cs typeface="Arial"/>
              <a:sym typeface="Arial"/>
            </a:endParaRPr>
          </a:p>
          <a:p>
            <a:pPr indent="0" lvl="0" marL="0" rtl="0" algn="l">
              <a:spcBef>
                <a:spcPts val="0"/>
              </a:spcBef>
              <a:spcAft>
                <a:spcPts val="0"/>
              </a:spcAft>
              <a:buNone/>
            </a:pPr>
            <a:r>
              <a:t/>
            </a:r>
            <a:endParaRPr/>
          </a:p>
        </p:txBody>
      </p:sp>
      <p:sp>
        <p:nvSpPr>
          <p:cNvPr id="320" name="Google Shape;320;p28"/>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321" name="Google Shape;321;p28"/>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graphicFrame>
        <p:nvGraphicFramePr>
          <p:cNvPr id="322" name="Google Shape;322;p28"/>
          <p:cNvGraphicFramePr/>
          <p:nvPr/>
        </p:nvGraphicFramePr>
        <p:xfrm>
          <a:off x="498150" y="1794875"/>
          <a:ext cx="3000000" cy="3000000"/>
        </p:xfrm>
        <a:graphic>
          <a:graphicData uri="http://schemas.openxmlformats.org/drawingml/2006/table">
            <a:tbl>
              <a:tblPr>
                <a:noFill/>
                <a:tableStyleId>{024EDC58-07E0-4FEE-9C98-FD5DBFD8A164}</a:tableStyleId>
              </a:tblPr>
              <a:tblGrid>
                <a:gridCol w="1054975"/>
                <a:gridCol w="1662550"/>
                <a:gridCol w="5568450"/>
              </a:tblGrid>
              <a:tr h="161925">
                <a:tc>
                  <a:txBody>
                    <a:bodyPr/>
                    <a:lstStyle/>
                    <a:p>
                      <a:pPr indent="0" lvl="0" marL="0" rtl="0" algn="l">
                        <a:lnSpc>
                          <a:spcPct val="115000"/>
                        </a:lnSpc>
                        <a:spcBef>
                          <a:spcPts val="1200"/>
                        </a:spcBef>
                        <a:spcAft>
                          <a:spcPts val="0"/>
                        </a:spcAft>
                        <a:buNone/>
                      </a:pPr>
                      <a:r>
                        <a:rPr b="1" lang="en-GB" sz="1000"/>
                        <a:t>Domain Category</a:t>
                      </a:r>
                      <a:endParaRPr b="1" sz="1000"/>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l">
                        <a:lnSpc>
                          <a:spcPct val="115000"/>
                        </a:lnSpc>
                        <a:spcBef>
                          <a:spcPts val="1200"/>
                        </a:spcBef>
                        <a:spcAft>
                          <a:spcPts val="0"/>
                        </a:spcAft>
                        <a:buNone/>
                      </a:pPr>
                      <a:r>
                        <a:rPr b="1" lang="en-GB" sz="1000"/>
                        <a:t>Security Domains</a:t>
                      </a:r>
                      <a:endParaRPr b="1" sz="1000"/>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l">
                        <a:lnSpc>
                          <a:spcPct val="115000"/>
                        </a:lnSpc>
                        <a:spcBef>
                          <a:spcPts val="1200"/>
                        </a:spcBef>
                        <a:spcAft>
                          <a:spcPts val="0"/>
                        </a:spcAft>
                        <a:buNone/>
                      </a:pPr>
                      <a:r>
                        <a:rPr b="1" lang="en-GB" sz="1000"/>
                        <a:t>Description</a:t>
                      </a:r>
                      <a:endParaRPr b="1" sz="1000"/>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r>
              <a:tr h="447675">
                <a:tc rowSpan="2">
                  <a:txBody>
                    <a:bodyPr/>
                    <a:lstStyle/>
                    <a:p>
                      <a:pPr indent="0" lvl="0" marL="0" rtl="0" algn="l">
                        <a:lnSpc>
                          <a:spcPct val="115000"/>
                        </a:lnSpc>
                        <a:spcBef>
                          <a:spcPts val="1200"/>
                        </a:spcBef>
                        <a:spcAft>
                          <a:spcPts val="0"/>
                        </a:spcAft>
                        <a:buNone/>
                      </a:pPr>
                      <a:r>
                        <a:rPr lang="en-GB" sz="1000">
                          <a:solidFill>
                            <a:schemeClr val="lt1"/>
                          </a:solidFill>
                        </a:rPr>
                        <a:t>Design</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Asset Inventory</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Identify the applications’ assets and how to maintain their inventory. For example, GitHub repositories are used for maintaining the application asset “Source Code Repo”.</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4800">
                <a:tc vMerge="1"/>
                <a:tc>
                  <a:txBody>
                    <a:bodyPr/>
                    <a:lstStyle/>
                    <a:p>
                      <a:pPr indent="0" lvl="0" marL="0" rtl="0" algn="l">
                        <a:lnSpc>
                          <a:spcPct val="115000"/>
                        </a:lnSpc>
                        <a:spcBef>
                          <a:spcPts val="1200"/>
                        </a:spcBef>
                        <a:spcAft>
                          <a:spcPts val="0"/>
                        </a:spcAft>
                        <a:buNone/>
                      </a:pPr>
                      <a:r>
                        <a:rPr lang="en-GB" sz="1000">
                          <a:solidFill>
                            <a:schemeClr val="lt1"/>
                          </a:solidFill>
                        </a:rPr>
                        <a:t>Application Architecture Assessment</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Security review of applications architecture in an ad hoc manner and then threat modeling for higher levels.</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61925">
                <a:tc rowSpan="2">
                  <a:txBody>
                    <a:bodyPr/>
                    <a:lstStyle/>
                    <a:p>
                      <a:pPr indent="0" lvl="0" marL="0" rtl="0" algn="l">
                        <a:lnSpc>
                          <a:spcPct val="115000"/>
                        </a:lnSpc>
                        <a:spcBef>
                          <a:spcPts val="1200"/>
                        </a:spcBef>
                        <a:spcAft>
                          <a:spcPts val="0"/>
                        </a:spcAft>
                        <a:buNone/>
                      </a:pPr>
                      <a:r>
                        <a:rPr lang="en-GB" sz="1000">
                          <a:solidFill>
                            <a:schemeClr val="lt1"/>
                          </a:solidFill>
                        </a:rPr>
                        <a:t>Implementation</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Building Source Code</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This include SAST and SCA scanning</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4800">
                <a:tc vMerge="1"/>
                <a:tc>
                  <a:txBody>
                    <a:bodyPr/>
                    <a:lstStyle/>
                    <a:p>
                      <a:pPr indent="0" lvl="0" marL="0" rtl="0" algn="l">
                        <a:lnSpc>
                          <a:spcPct val="115000"/>
                        </a:lnSpc>
                        <a:spcBef>
                          <a:spcPts val="1200"/>
                        </a:spcBef>
                        <a:spcAft>
                          <a:spcPts val="0"/>
                        </a:spcAft>
                        <a:buNone/>
                      </a:pPr>
                      <a:r>
                        <a:rPr lang="en-GB" sz="1000">
                          <a:solidFill>
                            <a:schemeClr val="lt1"/>
                          </a:solidFill>
                        </a:rPr>
                        <a:t>Secure Deployment</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Defines securely deploying the applications in production such as “no secrets are deployed on production server”.</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9"/>
          <p:cNvSpPr txBox="1"/>
          <p:nvPr>
            <p:ph type="title"/>
          </p:nvPr>
        </p:nvSpPr>
        <p:spPr>
          <a:xfrm>
            <a:off x="340200" y="1236100"/>
            <a:ext cx="8121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Security Domain and Categories</a:t>
            </a:r>
            <a:br>
              <a:rPr lang="en-GB"/>
            </a:br>
            <a:endParaRPr b="1" sz="1100" u="sng">
              <a:latin typeface="Arial"/>
              <a:ea typeface="Arial"/>
              <a:cs typeface="Arial"/>
              <a:sym typeface="Arial"/>
            </a:endParaRPr>
          </a:p>
          <a:p>
            <a:pPr indent="0" lvl="0" marL="0" rtl="0" algn="l">
              <a:spcBef>
                <a:spcPts val="0"/>
              </a:spcBef>
              <a:spcAft>
                <a:spcPts val="0"/>
              </a:spcAft>
              <a:buNone/>
            </a:pPr>
            <a:r>
              <a:t/>
            </a:r>
            <a:endParaRPr/>
          </a:p>
        </p:txBody>
      </p:sp>
      <p:sp>
        <p:nvSpPr>
          <p:cNvPr id="328" name="Google Shape;328;p29"/>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329" name="Google Shape;329;p29"/>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graphicFrame>
        <p:nvGraphicFramePr>
          <p:cNvPr id="330" name="Google Shape;330;p29"/>
          <p:cNvGraphicFramePr/>
          <p:nvPr/>
        </p:nvGraphicFramePr>
        <p:xfrm>
          <a:off x="498150" y="2175875"/>
          <a:ext cx="3000000" cy="3000000"/>
        </p:xfrm>
        <a:graphic>
          <a:graphicData uri="http://schemas.openxmlformats.org/drawingml/2006/table">
            <a:tbl>
              <a:tblPr>
                <a:noFill/>
                <a:tableStyleId>{024EDC58-07E0-4FEE-9C98-FD5DBFD8A164}</a:tableStyleId>
              </a:tblPr>
              <a:tblGrid>
                <a:gridCol w="1054975"/>
                <a:gridCol w="1423200"/>
                <a:gridCol w="5807800"/>
              </a:tblGrid>
              <a:tr h="161925">
                <a:tc>
                  <a:txBody>
                    <a:bodyPr/>
                    <a:lstStyle/>
                    <a:p>
                      <a:pPr indent="0" lvl="0" marL="0" rtl="0" algn="l">
                        <a:lnSpc>
                          <a:spcPct val="115000"/>
                        </a:lnSpc>
                        <a:spcBef>
                          <a:spcPts val="1200"/>
                        </a:spcBef>
                        <a:spcAft>
                          <a:spcPts val="0"/>
                        </a:spcAft>
                        <a:buNone/>
                      </a:pPr>
                      <a:r>
                        <a:rPr b="1" lang="en-GB" sz="1000"/>
                        <a:t>Domain Category</a:t>
                      </a:r>
                      <a:endParaRPr b="1" sz="1000"/>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l">
                        <a:lnSpc>
                          <a:spcPct val="115000"/>
                        </a:lnSpc>
                        <a:spcBef>
                          <a:spcPts val="1200"/>
                        </a:spcBef>
                        <a:spcAft>
                          <a:spcPts val="0"/>
                        </a:spcAft>
                        <a:buNone/>
                      </a:pPr>
                      <a:r>
                        <a:rPr b="1" lang="en-GB" sz="1000"/>
                        <a:t>Security Domains</a:t>
                      </a:r>
                      <a:endParaRPr b="1" sz="1000"/>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l">
                        <a:lnSpc>
                          <a:spcPct val="115000"/>
                        </a:lnSpc>
                        <a:spcBef>
                          <a:spcPts val="1200"/>
                        </a:spcBef>
                        <a:spcAft>
                          <a:spcPts val="0"/>
                        </a:spcAft>
                        <a:buNone/>
                      </a:pPr>
                      <a:r>
                        <a:rPr b="1" lang="en-GB" sz="1000"/>
                        <a:t>Description</a:t>
                      </a:r>
                      <a:endParaRPr b="1" sz="1000"/>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r>
              <a:tr h="304800">
                <a:tc rowSpan="2">
                  <a:txBody>
                    <a:bodyPr/>
                    <a:lstStyle/>
                    <a:p>
                      <a:pPr indent="0" lvl="0" marL="0" rtl="0" algn="l">
                        <a:lnSpc>
                          <a:spcPct val="115000"/>
                        </a:lnSpc>
                        <a:spcBef>
                          <a:spcPts val="1200"/>
                        </a:spcBef>
                        <a:spcAft>
                          <a:spcPts val="0"/>
                        </a:spcAft>
                        <a:buNone/>
                      </a:pPr>
                      <a:r>
                        <a:rPr lang="en-GB" sz="1000">
                          <a:solidFill>
                            <a:schemeClr val="lt1"/>
                          </a:solidFill>
                        </a:rPr>
                        <a:t>Verification</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Dynamic Application Scanning</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Runtime application scanning i.e. DAST</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61925">
                <a:tc vMerge="1"/>
                <a:tc>
                  <a:txBody>
                    <a:bodyPr/>
                    <a:lstStyle/>
                    <a:p>
                      <a:pPr indent="0" lvl="0" marL="0" rtl="0" algn="l">
                        <a:lnSpc>
                          <a:spcPct val="115000"/>
                        </a:lnSpc>
                        <a:spcBef>
                          <a:spcPts val="1200"/>
                        </a:spcBef>
                        <a:spcAft>
                          <a:spcPts val="0"/>
                        </a:spcAft>
                        <a:buNone/>
                      </a:pPr>
                      <a:r>
                        <a:rPr lang="en-GB" sz="1000">
                          <a:solidFill>
                            <a:schemeClr val="lt1"/>
                          </a:solidFill>
                        </a:rPr>
                        <a:t>Security Testing</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en-GB" sz="1000">
                          <a:solidFill>
                            <a:schemeClr val="lt1"/>
                          </a:solidFill>
                        </a:rPr>
                        <a:t>Black box testing of security functionality and pen testing</a:t>
                      </a:r>
                      <a:endParaRPr sz="1000">
                        <a:solidFill>
                          <a:schemeClr val="lt1"/>
                        </a:solidFill>
                      </a:endParaRPr>
                    </a:p>
                  </a:txBody>
                  <a:tcPr marT="91425" marB="91425" marR="68575" marL="6857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30"/>
          <p:cNvSpPr txBox="1"/>
          <p:nvPr>
            <p:ph type="title"/>
          </p:nvPr>
        </p:nvSpPr>
        <p:spPr>
          <a:xfrm>
            <a:off x="340200" y="1388500"/>
            <a:ext cx="8121900" cy="35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Complete CMM for SSDLC</a:t>
            </a:r>
            <a:br>
              <a:rPr lang="en-GB"/>
            </a:br>
            <a:endParaRPr b="1" sz="1100" u="sng">
              <a:latin typeface="Arial"/>
              <a:ea typeface="Arial"/>
              <a:cs typeface="Arial"/>
              <a:sym typeface="Arial"/>
            </a:endParaRPr>
          </a:p>
          <a:p>
            <a:pPr indent="457200" lvl="0" marL="0" rtl="0" algn="l">
              <a:lnSpc>
                <a:spcPct val="115000"/>
              </a:lnSpc>
              <a:spcBef>
                <a:spcPts val="1200"/>
              </a:spcBef>
              <a:spcAft>
                <a:spcPts val="0"/>
              </a:spcAft>
              <a:buNone/>
            </a:pPr>
            <a:r>
              <a:rPr lang="en-GB" sz="1800">
                <a:latin typeface="Arial"/>
                <a:ea typeface="Arial"/>
                <a:cs typeface="Arial"/>
                <a:sym typeface="Arial"/>
              </a:rPr>
              <a:t>https://github.com/Jamilirkhan/SSDLC-CMM</a:t>
            </a:r>
            <a:endParaRPr sz="1800">
              <a:latin typeface="Arial"/>
              <a:ea typeface="Arial"/>
              <a:cs typeface="Arial"/>
              <a:sym typeface="Arial"/>
            </a:endParaRPr>
          </a:p>
          <a:p>
            <a:pPr indent="0" lvl="0" marL="0" rtl="0" algn="l">
              <a:spcBef>
                <a:spcPts val="1200"/>
              </a:spcBef>
              <a:spcAft>
                <a:spcPts val="0"/>
              </a:spcAft>
              <a:buNone/>
            </a:pPr>
            <a:r>
              <a:t/>
            </a:r>
            <a:endParaRPr/>
          </a:p>
        </p:txBody>
      </p:sp>
      <p:sp>
        <p:nvSpPr>
          <p:cNvPr id="336" name="Google Shape;336;p30"/>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337" name="Google Shape;337;p30"/>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1"/>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43" name="Google Shape;343;p31"/>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Arial"/>
                <a:ea typeface="Arial"/>
                <a:cs typeface="Arial"/>
                <a:sym typeface="Arial"/>
              </a:rPr>
              <a:t>Please ask any questions </a:t>
            </a:r>
            <a:endParaRPr/>
          </a:p>
        </p:txBody>
      </p:sp>
      <p:grpSp>
        <p:nvGrpSpPr>
          <p:cNvPr id="344" name="Google Shape;344;p31"/>
          <p:cNvGrpSpPr/>
          <p:nvPr/>
        </p:nvGrpSpPr>
        <p:grpSpPr>
          <a:xfrm>
            <a:off x="4066820" y="1553491"/>
            <a:ext cx="3159984" cy="2439109"/>
            <a:chOff x="3553042" y="1657806"/>
            <a:chExt cx="3461100" cy="2671532"/>
          </a:xfrm>
        </p:grpSpPr>
        <p:sp>
          <p:nvSpPr>
            <p:cNvPr id="345" name="Google Shape;345;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3" name="Google Shape;353;p31"/>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54" name="Google Shape;354;p31"/>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31"/>
          <p:cNvGrpSpPr/>
          <p:nvPr/>
        </p:nvGrpSpPr>
        <p:grpSpPr>
          <a:xfrm>
            <a:off x="6762480" y="2546254"/>
            <a:ext cx="1024386" cy="1522884"/>
            <a:chOff x="6505573" y="2745170"/>
            <a:chExt cx="1122000" cy="1668000"/>
          </a:xfrm>
        </p:grpSpPr>
        <p:sp>
          <p:nvSpPr>
            <p:cNvPr id="356" name="Google Shape;356;p31"/>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0" name="Google Shape;360;p31"/>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61" name="Google Shape;361;p31"/>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 name="Google Shape;362;p31"/>
          <p:cNvGrpSpPr/>
          <p:nvPr/>
        </p:nvGrpSpPr>
        <p:grpSpPr>
          <a:xfrm>
            <a:off x="6405845" y="3121897"/>
            <a:ext cx="520684" cy="1036470"/>
            <a:chOff x="9543736" y="4486132"/>
            <a:chExt cx="570300" cy="1135235"/>
          </a:xfrm>
        </p:grpSpPr>
        <p:sp>
          <p:nvSpPr>
            <p:cNvPr id="363" name="Google Shape;363;p31"/>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7" name="Google Shape;367;p31"/>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68" name="Google Shape;368;p31"/>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 name="Google Shape;369;p31"/>
          <p:cNvGrpSpPr/>
          <p:nvPr/>
        </p:nvGrpSpPr>
        <p:grpSpPr>
          <a:xfrm>
            <a:off x="7564804" y="3443361"/>
            <a:ext cx="455496" cy="692277"/>
            <a:chOff x="7384375" y="3728000"/>
            <a:chExt cx="498900" cy="758244"/>
          </a:xfrm>
        </p:grpSpPr>
        <p:sp>
          <p:nvSpPr>
            <p:cNvPr id="370" name="Google Shape;370;p31"/>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31"/>
          <p:cNvGrpSpPr/>
          <p:nvPr/>
        </p:nvGrpSpPr>
        <p:grpSpPr>
          <a:xfrm>
            <a:off x="7564836" y="3561758"/>
            <a:ext cx="478081" cy="462776"/>
            <a:chOff x="7384385" y="3857442"/>
            <a:chExt cx="523637" cy="506874"/>
          </a:xfrm>
        </p:grpSpPr>
        <p:sp>
          <p:nvSpPr>
            <p:cNvPr id="375" name="Google Shape;375;p31"/>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 name="Google Shape;376;p31"/>
            <p:cNvGrpSpPr/>
            <p:nvPr/>
          </p:nvGrpSpPr>
          <p:grpSpPr>
            <a:xfrm>
              <a:off x="7384385" y="3857442"/>
              <a:ext cx="523637" cy="498900"/>
              <a:chOff x="7384385" y="3857442"/>
              <a:chExt cx="523637" cy="498900"/>
            </a:xfrm>
          </p:grpSpPr>
          <p:sp>
            <p:nvSpPr>
              <p:cNvPr id="377" name="Google Shape;377;p31"/>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79" name="Google Shape;379;p31"/>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80" name="Google Shape;380;p31"/>
          <p:cNvGrpSpPr/>
          <p:nvPr/>
        </p:nvGrpSpPr>
        <p:grpSpPr>
          <a:xfrm>
            <a:off x="8110843" y="3443361"/>
            <a:ext cx="435785" cy="692277"/>
            <a:chOff x="7982421" y="3727763"/>
            <a:chExt cx="477311" cy="758244"/>
          </a:xfrm>
        </p:grpSpPr>
        <p:sp>
          <p:nvSpPr>
            <p:cNvPr id="381" name="Google Shape;381;p31"/>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1"/>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89" name="Google Shape;389;p31"/>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45675" y="1397030"/>
            <a:ext cx="2098200" cy="2619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00000"/>
              </a:buClr>
              <a:buSzPts val="2400"/>
              <a:buFont typeface="Arial"/>
              <a:buNone/>
            </a:pPr>
            <a:r>
              <a:rPr b="0" i="0" lang="en-GB" sz="2000" u="none" cap="none" strike="noStrike">
                <a:solidFill>
                  <a:srgbClr val="6FC0AB"/>
                </a:solidFill>
                <a:latin typeface="Overpass"/>
                <a:ea typeface="Overpass"/>
                <a:cs typeface="Overpass"/>
                <a:sym typeface="Overpass"/>
              </a:rPr>
              <a:t>About Me</a:t>
            </a:r>
            <a:endParaRPr b="0" i="0" sz="2000" u="none" cap="none" strike="noStrike">
              <a:solidFill>
                <a:srgbClr val="6FC0AB"/>
              </a:solidFill>
              <a:latin typeface="Overpass"/>
              <a:ea typeface="Overpass"/>
              <a:cs typeface="Overpass"/>
              <a:sym typeface="Overpass"/>
            </a:endParaRPr>
          </a:p>
        </p:txBody>
      </p:sp>
      <p:sp>
        <p:nvSpPr>
          <p:cNvPr id="235" name="Google Shape;235;p18"/>
          <p:cNvSpPr txBox="1"/>
          <p:nvPr/>
        </p:nvSpPr>
        <p:spPr>
          <a:xfrm>
            <a:off x="241454" y="1779463"/>
            <a:ext cx="2898000" cy="2364900"/>
          </a:xfrm>
          <a:prstGeom prst="rect">
            <a:avLst/>
          </a:prstGeom>
          <a:noFill/>
          <a:ln>
            <a:noFill/>
          </a:ln>
        </p:spPr>
        <p:txBody>
          <a:bodyPr anchorCtr="0" anchor="t" bIns="45700" lIns="91425" spcFirstLastPara="1" rIns="91425" wrap="square" tIns="45700">
            <a:normAutofit fontScale="62500" lnSpcReduction="20000"/>
          </a:bodyPr>
          <a:lstStyle/>
          <a:p>
            <a:pPr indent="0" lvl="0" marL="0" marR="0" rtl="0" algn="l">
              <a:lnSpc>
                <a:spcPct val="90000"/>
              </a:lnSpc>
              <a:spcBef>
                <a:spcPts val="1000"/>
              </a:spcBef>
              <a:spcAft>
                <a:spcPts val="0"/>
              </a:spcAft>
              <a:buClr>
                <a:srgbClr val="000000"/>
              </a:buClr>
              <a:buSzPct val="49122"/>
              <a:buFont typeface="Arial"/>
              <a:buNone/>
            </a:pPr>
            <a:r>
              <a:rPr b="0" i="0" lang="en-GB" sz="2850" u="none" cap="none" strike="noStrike">
                <a:solidFill>
                  <a:srgbClr val="FFFFFF"/>
                </a:solidFill>
                <a:latin typeface="Overpass"/>
                <a:ea typeface="Overpass"/>
                <a:cs typeface="Overpass"/>
                <a:sym typeface="Overpass"/>
              </a:rPr>
              <a:t>Jamil Ahmed,</a:t>
            </a:r>
            <a:br>
              <a:rPr b="0" i="0" lang="en-GB" sz="2850" u="none" cap="none" strike="noStrike">
                <a:solidFill>
                  <a:srgbClr val="FFFFFF"/>
                </a:solidFill>
                <a:latin typeface="Overpass"/>
                <a:ea typeface="Overpass"/>
                <a:cs typeface="Overpass"/>
                <a:sym typeface="Overpass"/>
              </a:rPr>
            </a:br>
            <a:r>
              <a:rPr b="0" i="0" lang="en-GB" sz="2850" u="none" cap="none" strike="noStrike">
                <a:solidFill>
                  <a:srgbClr val="FFFFFF"/>
                </a:solidFill>
                <a:latin typeface="Overpass"/>
                <a:ea typeface="Overpass"/>
                <a:cs typeface="Overpass"/>
                <a:sym typeface="Overpass"/>
              </a:rPr>
              <a:t>PhD         </a:t>
            </a:r>
            <a:r>
              <a:rPr b="0" i="0" lang="en-GB" sz="2350" u="none" cap="none" strike="noStrike">
                <a:solidFill>
                  <a:srgbClr val="FFFFFF"/>
                </a:solidFill>
                <a:latin typeface="Overpass"/>
                <a:ea typeface="Overpass"/>
                <a:cs typeface="Overpass"/>
                <a:sym typeface="Overpass"/>
              </a:rPr>
              <a:t>www.csd.uwo.ca</a:t>
            </a:r>
            <a:br>
              <a:rPr b="0" i="0" lang="en-GB" sz="2850" u="none" cap="none" strike="noStrike">
                <a:solidFill>
                  <a:srgbClr val="FFFFFF"/>
                </a:solidFill>
                <a:latin typeface="Overpass"/>
                <a:ea typeface="Overpass"/>
                <a:cs typeface="Overpass"/>
                <a:sym typeface="Overpass"/>
              </a:rPr>
            </a:br>
            <a:r>
              <a:rPr b="0" i="0" lang="en-GB" sz="2850" u="none" cap="none" strike="noStrike">
                <a:solidFill>
                  <a:srgbClr val="FFFFFF"/>
                </a:solidFill>
                <a:latin typeface="Overpass"/>
                <a:ea typeface="Overpass"/>
                <a:cs typeface="Overpass"/>
                <a:sym typeface="Overpass"/>
              </a:rPr>
              <a:t>CSSLP</a:t>
            </a:r>
            <a:r>
              <a:rPr lang="en-GB" sz="2850">
                <a:solidFill>
                  <a:srgbClr val="FFFFFF"/>
                </a:solidFill>
                <a:latin typeface="Overpass"/>
                <a:ea typeface="Overpass"/>
                <a:cs typeface="Overpass"/>
                <a:sym typeface="Overpass"/>
              </a:rPr>
              <a:t>   </a:t>
            </a:r>
            <a:r>
              <a:rPr b="0" i="0" lang="en-GB" sz="2850" u="none" cap="none" strike="noStrike">
                <a:solidFill>
                  <a:srgbClr val="FFFFFF"/>
                </a:solidFill>
                <a:latin typeface="Overpass"/>
                <a:ea typeface="Overpass"/>
                <a:cs typeface="Overpass"/>
                <a:sym typeface="Overpass"/>
              </a:rPr>
              <a:t> </a:t>
            </a:r>
            <a:r>
              <a:rPr b="0" i="0" lang="en-GB" sz="2550" u="none" cap="none" strike="noStrike">
                <a:solidFill>
                  <a:srgbClr val="FFFFFF"/>
                </a:solidFill>
                <a:latin typeface="Overpass"/>
                <a:ea typeface="Overpass"/>
                <a:cs typeface="Overpass"/>
                <a:sym typeface="Overpass"/>
              </a:rPr>
              <a:t>www.isc2.org</a:t>
            </a:r>
            <a:br>
              <a:rPr b="0" i="0" lang="en-GB" sz="2850" u="none" cap="none" strike="noStrike">
                <a:solidFill>
                  <a:srgbClr val="FFFFFF"/>
                </a:solidFill>
                <a:latin typeface="Overpass"/>
                <a:ea typeface="Overpass"/>
                <a:cs typeface="Overpass"/>
                <a:sym typeface="Overpass"/>
              </a:rPr>
            </a:br>
            <a:br>
              <a:rPr b="0" i="0" lang="en-GB" sz="2850" u="none" cap="none" strike="noStrike">
                <a:solidFill>
                  <a:srgbClr val="FFFFFF"/>
                </a:solidFill>
                <a:latin typeface="Overpass"/>
                <a:ea typeface="Overpass"/>
                <a:cs typeface="Overpass"/>
                <a:sym typeface="Overpass"/>
              </a:rPr>
            </a:br>
            <a:r>
              <a:rPr b="0" i="0" lang="en-GB" sz="2850" u="none" cap="none" strike="noStrike">
                <a:solidFill>
                  <a:srgbClr val="FFFFFF"/>
                </a:solidFill>
                <a:latin typeface="Overpass"/>
                <a:ea typeface="Overpass"/>
                <a:cs typeface="Overpass"/>
                <a:sym typeface="Overpass"/>
              </a:rPr>
              <a:t>Senior Application Security</a:t>
            </a:r>
            <a:br>
              <a:rPr b="0" i="0" lang="en-GB" sz="2850" u="none" cap="none" strike="noStrike">
                <a:solidFill>
                  <a:srgbClr val="FFFFFF"/>
                </a:solidFill>
                <a:latin typeface="Overpass"/>
                <a:ea typeface="Overpass"/>
                <a:cs typeface="Overpass"/>
                <a:sym typeface="Overpass"/>
              </a:rPr>
            </a:br>
            <a:r>
              <a:rPr b="0" i="0" lang="en-GB" sz="2850" u="none" cap="none" strike="noStrike">
                <a:solidFill>
                  <a:srgbClr val="FFFFFF"/>
                </a:solidFill>
                <a:latin typeface="Overpass"/>
                <a:ea typeface="Overpass"/>
                <a:cs typeface="Overpass"/>
                <a:sym typeface="Overpass"/>
              </a:rPr>
              <a:t>Engineer,</a:t>
            </a:r>
            <a:br>
              <a:rPr b="0" i="0" lang="en-GB" sz="2850" u="none" cap="none" strike="noStrike">
                <a:solidFill>
                  <a:srgbClr val="FFFFFF"/>
                </a:solidFill>
                <a:latin typeface="Overpass"/>
                <a:ea typeface="Overpass"/>
                <a:cs typeface="Overpass"/>
                <a:sym typeface="Overpass"/>
              </a:rPr>
            </a:br>
            <a:r>
              <a:rPr b="0" i="0" lang="en-GB" sz="2850" u="none" cap="none" strike="noStrike">
                <a:solidFill>
                  <a:srgbClr val="FFFFFF"/>
                </a:solidFill>
                <a:latin typeface="Overpass"/>
                <a:ea typeface="Overpass"/>
                <a:cs typeface="Overpass"/>
                <a:sym typeface="Overpass"/>
              </a:rPr>
              <a:t>Fortis Games</a:t>
            </a:r>
            <a:br>
              <a:rPr b="0" i="0" lang="en-GB" sz="2850" u="none" cap="none" strike="noStrike">
                <a:solidFill>
                  <a:srgbClr val="FFFFFF"/>
                </a:solidFill>
                <a:latin typeface="Overpass"/>
                <a:ea typeface="Overpass"/>
                <a:cs typeface="Overpass"/>
                <a:sym typeface="Overpass"/>
              </a:rPr>
            </a:br>
            <a:endParaRPr b="0" i="0" sz="2850" u="none" cap="none" strike="noStrike">
              <a:solidFill>
                <a:srgbClr val="FFFFFF"/>
              </a:solidFill>
              <a:latin typeface="Overpass"/>
              <a:ea typeface="Overpass"/>
              <a:cs typeface="Overpass"/>
              <a:sym typeface="Overpass"/>
            </a:endParaRPr>
          </a:p>
          <a:p>
            <a:pPr indent="0" lvl="0" marL="0" marR="0" rtl="0" algn="l">
              <a:lnSpc>
                <a:spcPct val="90000"/>
              </a:lnSpc>
              <a:spcBef>
                <a:spcPts val="1000"/>
              </a:spcBef>
              <a:spcAft>
                <a:spcPts val="0"/>
              </a:spcAft>
              <a:buClr>
                <a:srgbClr val="000000"/>
              </a:buClr>
              <a:buSzPct val="87500"/>
              <a:buFont typeface="Arial"/>
              <a:buNone/>
            </a:pPr>
            <a:r>
              <a:rPr lang="en-GB" sz="1600">
                <a:solidFill>
                  <a:srgbClr val="FFFFFF"/>
                </a:solidFill>
                <a:latin typeface="Overpass"/>
                <a:ea typeface="Overpass"/>
                <a:cs typeface="Overpass"/>
                <a:sym typeface="Overpass"/>
              </a:rPr>
              <a:t>https://www.linkedin.com/in/jamil-ahmed-phd</a:t>
            </a:r>
            <a:endParaRPr b="0" i="0" sz="1600" u="none" cap="none" strike="noStrike">
              <a:solidFill>
                <a:srgbClr val="FFFFFF"/>
              </a:solidFill>
              <a:latin typeface="Overpass"/>
              <a:ea typeface="Overpass"/>
              <a:cs typeface="Overpass"/>
              <a:sym typeface="Overpass"/>
            </a:endParaRPr>
          </a:p>
          <a:p>
            <a:pPr indent="0" lvl="0" marL="0" marR="0" rtl="0" algn="l">
              <a:lnSpc>
                <a:spcPct val="90000"/>
              </a:lnSpc>
              <a:spcBef>
                <a:spcPts val="1000"/>
              </a:spcBef>
              <a:spcAft>
                <a:spcPts val="0"/>
              </a:spcAft>
              <a:buClr>
                <a:srgbClr val="000000"/>
              </a:buClr>
              <a:buSzPct val="100000"/>
              <a:buFont typeface="Arial"/>
              <a:buNone/>
            </a:pPr>
            <a:r>
              <a:t/>
            </a:r>
            <a:endParaRPr b="0" i="0" sz="1400" u="none" cap="none" strike="noStrike">
              <a:solidFill>
                <a:srgbClr val="FFFFFF"/>
              </a:solidFill>
              <a:latin typeface="Overpass"/>
              <a:ea typeface="Overpass"/>
              <a:cs typeface="Overpass"/>
              <a:sym typeface="Overpass"/>
            </a:endParaRPr>
          </a:p>
        </p:txBody>
      </p:sp>
      <p:pic>
        <p:nvPicPr>
          <p:cNvPr id="236" name="Google Shape;236;p18"/>
          <p:cNvPicPr preferRelativeResize="0"/>
          <p:nvPr/>
        </p:nvPicPr>
        <p:blipFill>
          <a:blip r:embed="rId3">
            <a:alphaModFix/>
          </a:blip>
          <a:stretch>
            <a:fillRect/>
          </a:stretch>
        </p:blipFill>
        <p:spPr>
          <a:xfrm>
            <a:off x="3215457" y="257169"/>
            <a:ext cx="2189427" cy="4731404"/>
          </a:xfrm>
          <a:prstGeom prst="rect">
            <a:avLst/>
          </a:prstGeom>
          <a:noFill/>
          <a:ln>
            <a:noFill/>
          </a:ln>
        </p:spPr>
      </p:pic>
      <p:pic>
        <p:nvPicPr>
          <p:cNvPr id="237" name="Google Shape;237;p18"/>
          <p:cNvPicPr preferRelativeResize="0"/>
          <p:nvPr/>
        </p:nvPicPr>
        <p:blipFill>
          <a:blip r:embed="rId4">
            <a:alphaModFix/>
          </a:blip>
          <a:stretch>
            <a:fillRect/>
          </a:stretch>
        </p:blipFill>
        <p:spPr>
          <a:xfrm>
            <a:off x="7022192" y="166850"/>
            <a:ext cx="1844233" cy="4847603"/>
          </a:xfrm>
          <a:prstGeom prst="rect">
            <a:avLst/>
          </a:prstGeom>
          <a:noFill/>
          <a:ln>
            <a:noFill/>
          </a:ln>
        </p:spPr>
      </p:pic>
      <p:pic>
        <p:nvPicPr>
          <p:cNvPr id="238" name="Google Shape;238;p18"/>
          <p:cNvPicPr preferRelativeResize="0"/>
          <p:nvPr/>
        </p:nvPicPr>
        <p:blipFill>
          <a:blip r:embed="rId5">
            <a:alphaModFix/>
          </a:blip>
          <a:stretch>
            <a:fillRect/>
          </a:stretch>
        </p:blipFill>
        <p:spPr>
          <a:xfrm>
            <a:off x="5625091" y="58900"/>
            <a:ext cx="1272945" cy="5022176"/>
          </a:xfrm>
          <a:prstGeom prst="rect">
            <a:avLst/>
          </a:prstGeom>
          <a:noFill/>
          <a:ln>
            <a:noFill/>
          </a:ln>
        </p:spPr>
      </p:pic>
      <p:pic>
        <p:nvPicPr>
          <p:cNvPr id="239" name="Google Shape;239;p18"/>
          <p:cNvPicPr preferRelativeResize="0"/>
          <p:nvPr/>
        </p:nvPicPr>
        <p:blipFill>
          <a:blip r:embed="rId6">
            <a:alphaModFix/>
          </a:blip>
          <a:stretch>
            <a:fillRect/>
          </a:stretch>
        </p:blipFill>
        <p:spPr>
          <a:xfrm>
            <a:off x="5081455" y="257169"/>
            <a:ext cx="323429" cy="401419"/>
          </a:xfrm>
          <a:prstGeom prst="rect">
            <a:avLst/>
          </a:prstGeom>
          <a:noFill/>
          <a:ln>
            <a:noFill/>
          </a:ln>
        </p:spPr>
      </p:pic>
      <p:sp>
        <p:nvSpPr>
          <p:cNvPr id="240" name="Google Shape;240;p18"/>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46" name="Google Shape;246;p19"/>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OWASP SAMM</a:t>
            </a:r>
            <a:endParaRPr>
              <a:solidFill>
                <a:schemeClr val="lt1"/>
              </a:solidFill>
              <a:latin typeface="Montserrat"/>
              <a:ea typeface="Montserrat"/>
              <a:cs typeface="Montserrat"/>
              <a:sym typeface="Montserrat"/>
            </a:endParaRPr>
          </a:p>
        </p:txBody>
      </p:sp>
      <p:sp>
        <p:nvSpPr>
          <p:cNvPr id="247" name="Google Shape;247;p19"/>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CMM</a:t>
            </a:r>
            <a:endParaRPr>
              <a:solidFill>
                <a:schemeClr val="lt1"/>
              </a:solidFill>
              <a:latin typeface="Montserrat"/>
              <a:ea typeface="Montserrat"/>
              <a:cs typeface="Montserrat"/>
              <a:sym typeface="Montserrat"/>
            </a:endParaRPr>
          </a:p>
        </p:txBody>
      </p:sp>
      <p:sp>
        <p:nvSpPr>
          <p:cNvPr id="248" name="Google Shape;248;p19"/>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Scope and Objective</a:t>
            </a:r>
            <a:endParaRPr sz="1800">
              <a:solidFill>
                <a:schemeClr val="lt1"/>
              </a:solidFill>
              <a:latin typeface="Average"/>
              <a:ea typeface="Average"/>
              <a:cs typeface="Average"/>
              <a:sym typeface="Average"/>
            </a:endParaRPr>
          </a:p>
        </p:txBody>
      </p:sp>
      <p:sp>
        <p:nvSpPr>
          <p:cNvPr id="249" name="Google Shape;249;p19"/>
          <p:cNvSpPr txBox="1"/>
          <p:nvPr/>
        </p:nvSpPr>
        <p:spPr>
          <a:xfrm>
            <a:off x="1294300" y="3399575"/>
            <a:ext cx="34794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Security Domain and C</a:t>
            </a:r>
            <a:r>
              <a:rPr lang="en-GB">
                <a:solidFill>
                  <a:schemeClr val="lt1"/>
                </a:solidFill>
                <a:latin typeface="Montserrat"/>
                <a:ea typeface="Montserrat"/>
                <a:cs typeface="Montserrat"/>
                <a:sym typeface="Montserrat"/>
              </a:rPr>
              <a:t>ategories</a:t>
            </a:r>
            <a:endParaRPr sz="1800">
              <a:solidFill>
                <a:schemeClr val="lt1"/>
              </a:solidFill>
              <a:latin typeface="Average"/>
              <a:ea typeface="Average"/>
              <a:cs typeface="Average"/>
              <a:sym typeface="Average"/>
            </a:endParaRPr>
          </a:p>
        </p:txBody>
      </p:sp>
      <p:sp>
        <p:nvSpPr>
          <p:cNvPr id="250" name="Google Shape;250;p19"/>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Complete CMM for SSDLC</a:t>
            </a:r>
            <a:endParaRPr sz="1800">
              <a:solidFill>
                <a:schemeClr val="lt1"/>
              </a:solidFill>
              <a:latin typeface="Average"/>
              <a:ea typeface="Average"/>
              <a:cs typeface="Average"/>
              <a:sym typeface="Average"/>
            </a:endParaRPr>
          </a:p>
        </p:txBody>
      </p:sp>
      <p:sp>
        <p:nvSpPr>
          <p:cNvPr id="251" name="Google Shape;251;p19"/>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sp>
        <p:nvSpPr>
          <p:cNvPr id="252" name="Google Shape;252;p19"/>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253" name="Google Shape;253;p19"/>
          <p:cNvSpPr txBox="1"/>
          <p:nvPr/>
        </p:nvSpPr>
        <p:spPr>
          <a:xfrm>
            <a:off x="1389073" y="40420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Q/A</a:t>
            </a:r>
            <a:endParaRPr sz="1800">
              <a:solidFill>
                <a:schemeClr val="lt1"/>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0"/>
          <p:cNvSpPr txBox="1"/>
          <p:nvPr>
            <p:ph type="title"/>
          </p:nvPr>
        </p:nvSpPr>
        <p:spPr>
          <a:xfrm>
            <a:off x="340200" y="1236100"/>
            <a:ext cx="7038900" cy="45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59" name="Google Shape;259;p20"/>
          <p:cNvSpPr txBox="1"/>
          <p:nvPr>
            <p:ph idx="1" type="body"/>
          </p:nvPr>
        </p:nvSpPr>
        <p:spPr>
          <a:xfrm>
            <a:off x="492600" y="1687600"/>
            <a:ext cx="8228700" cy="2872500"/>
          </a:xfrm>
          <a:prstGeom prst="rect">
            <a:avLst/>
          </a:prstGeom>
        </p:spPr>
        <p:txBody>
          <a:bodyPr anchorCtr="0" anchor="t" bIns="91425" lIns="91425" spcFirstLastPara="1" rIns="91425" wrap="square" tIns="91425">
            <a:noAutofit/>
          </a:bodyPr>
          <a:lstStyle/>
          <a:p>
            <a:pPr indent="-342900" lvl="0" marL="457200" rtl="0" algn="l">
              <a:spcBef>
                <a:spcPts val="1200"/>
              </a:spcBef>
              <a:spcAft>
                <a:spcPts val="0"/>
              </a:spcAft>
              <a:buSzPts val="1800"/>
              <a:buFont typeface="Arial"/>
              <a:buChar char="●"/>
            </a:pPr>
            <a:r>
              <a:rPr lang="en-GB" sz="1800">
                <a:latin typeface="Arial"/>
                <a:ea typeface="Arial"/>
                <a:cs typeface="Arial"/>
                <a:sym typeface="Arial"/>
              </a:rPr>
              <a:t>Capability Maturity Model has already been evolved to effectively apply for evaluating the maturity of software and Software Development Life Cycle.</a:t>
            </a:r>
            <a:br>
              <a:rPr lang="en-GB" sz="1800">
                <a:latin typeface="Arial"/>
                <a:ea typeface="Arial"/>
                <a:cs typeface="Arial"/>
                <a:sym typeface="Arial"/>
              </a:rPr>
            </a:b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en-GB" sz="1800">
                <a:latin typeface="Arial"/>
                <a:ea typeface="Arial"/>
                <a:cs typeface="Arial"/>
                <a:sym typeface="Arial"/>
              </a:rPr>
              <a:t>Significance of a CMM for SDLC is obvious but a functional CMM for Secure Software Development Lifecycle practice up to its all 5 levels has not been widely known </a:t>
            </a:r>
            <a:br>
              <a:rPr lang="en-GB" sz="1800">
                <a:latin typeface="Arial"/>
                <a:ea typeface="Arial"/>
                <a:cs typeface="Arial"/>
                <a:sym typeface="Arial"/>
              </a:rPr>
            </a:b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en-GB" sz="1800">
                <a:latin typeface="Arial"/>
                <a:ea typeface="Arial"/>
                <a:cs typeface="Arial"/>
                <a:sym typeface="Arial"/>
              </a:rPr>
              <a:t>CMM intends to assess an organization’s capability up to 5 levels</a:t>
            </a:r>
            <a:br>
              <a:rPr lang="en-GB" sz="1800">
                <a:latin typeface="Arial"/>
                <a:ea typeface="Arial"/>
                <a:cs typeface="Arial"/>
                <a:sym typeface="Arial"/>
              </a:rPr>
            </a:br>
            <a:r>
              <a:rPr lang="en-GB" sz="1800">
                <a:latin typeface="Arial"/>
                <a:ea typeface="Arial"/>
                <a:cs typeface="Arial"/>
                <a:sym typeface="Arial"/>
              </a:rPr>
              <a:t>(Initial, Managed, Defined, Quantitatively Managed and Optimized).</a:t>
            </a:r>
            <a:endParaRPr sz="1800">
              <a:latin typeface="Arial"/>
              <a:ea typeface="Arial"/>
              <a:cs typeface="Arial"/>
              <a:sym typeface="Arial"/>
            </a:endParaRPr>
          </a:p>
          <a:p>
            <a:pPr indent="0" lvl="0" marL="0" rtl="0" algn="l">
              <a:spcBef>
                <a:spcPts val="1200"/>
              </a:spcBef>
              <a:spcAft>
                <a:spcPts val="1600"/>
              </a:spcAft>
              <a:buNone/>
            </a:pPr>
            <a:r>
              <a:t/>
            </a:r>
            <a:endParaRPr sz="1800"/>
          </a:p>
        </p:txBody>
      </p:sp>
      <p:sp>
        <p:nvSpPr>
          <p:cNvPr id="260" name="Google Shape;260;p20"/>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sp>
        <p:nvSpPr>
          <p:cNvPr id="261" name="Google Shape;261;p20"/>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1"/>
          <p:cNvSpPr txBox="1"/>
          <p:nvPr>
            <p:ph type="title"/>
          </p:nvPr>
        </p:nvSpPr>
        <p:spPr>
          <a:xfrm>
            <a:off x="340200" y="1236100"/>
            <a:ext cx="7038900" cy="45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Origin - OWASP SMM</a:t>
            </a:r>
            <a:endParaRPr/>
          </a:p>
        </p:txBody>
      </p:sp>
      <p:sp>
        <p:nvSpPr>
          <p:cNvPr id="267" name="Google Shape;267;p21"/>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268" name="Google Shape;268;p21"/>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sp>
        <p:nvSpPr>
          <p:cNvPr id="269" name="Google Shape;269;p21"/>
          <p:cNvSpPr txBox="1"/>
          <p:nvPr>
            <p:ph idx="1" type="body"/>
          </p:nvPr>
        </p:nvSpPr>
        <p:spPr>
          <a:xfrm>
            <a:off x="492600" y="1623250"/>
            <a:ext cx="8228700" cy="2937000"/>
          </a:xfrm>
          <a:prstGeom prst="rect">
            <a:avLst/>
          </a:prstGeom>
        </p:spPr>
        <p:txBody>
          <a:bodyPr anchorCtr="0" anchor="t" bIns="91425" lIns="91425" spcFirstLastPara="1" rIns="91425" wrap="square" tIns="91425">
            <a:noAutofit/>
          </a:bodyPr>
          <a:lstStyle/>
          <a:p>
            <a:pPr indent="-342900" lvl="0" marL="457200" rtl="0" algn="l">
              <a:spcBef>
                <a:spcPts val="1200"/>
              </a:spcBef>
              <a:spcAft>
                <a:spcPts val="0"/>
              </a:spcAft>
              <a:buSzPts val="1800"/>
              <a:buFont typeface="Arial"/>
              <a:buChar char="●"/>
            </a:pPr>
            <a:r>
              <a:rPr lang="en-GB" sz="1800">
                <a:latin typeface="Arial"/>
                <a:ea typeface="Arial"/>
                <a:cs typeface="Arial"/>
                <a:sym typeface="Arial"/>
              </a:rPr>
              <a:t>There are several CMM proposed for the capability of CyberSecurity. However,</a:t>
            </a:r>
            <a:r>
              <a:rPr lang="en-GB" sz="1800">
                <a:uFill>
                  <a:noFill/>
                </a:uFill>
                <a:latin typeface="Arial"/>
                <a:ea typeface="Arial"/>
                <a:cs typeface="Arial"/>
                <a:sym typeface="Arial"/>
                <a:hlinkClick r:id="rId3"/>
              </a:rPr>
              <a:t> </a:t>
            </a:r>
            <a:r>
              <a:rPr lang="en-GB" sz="1800" u="sng">
                <a:latin typeface="Arial"/>
                <a:ea typeface="Arial"/>
                <a:cs typeface="Arial"/>
                <a:sym typeface="Arial"/>
                <a:hlinkClick r:id="rId4"/>
              </a:rPr>
              <a:t>OWASP Software Assurance Maturity Model</a:t>
            </a:r>
            <a:r>
              <a:rPr lang="en-GB" sz="1800">
                <a:latin typeface="Arial"/>
                <a:ea typeface="Arial"/>
                <a:cs typeface="Arial"/>
                <a:sym typeface="Arial"/>
              </a:rPr>
              <a:t> (SAMM) is the most relevant to SSDLC. </a:t>
            </a:r>
            <a:br>
              <a:rPr lang="en-GB" sz="1800">
                <a:latin typeface="Arial"/>
                <a:ea typeface="Arial"/>
                <a:cs typeface="Arial"/>
                <a:sym typeface="Arial"/>
              </a:rPr>
            </a:b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en-GB" sz="1800">
                <a:latin typeface="Arial"/>
                <a:ea typeface="Arial"/>
                <a:cs typeface="Arial"/>
                <a:sym typeface="Arial"/>
              </a:rPr>
              <a:t>SAMM is like a template for SSDLC to assess the AppSec posture. </a:t>
            </a:r>
            <a:br>
              <a:rPr lang="en-GB" sz="1800">
                <a:latin typeface="Arial"/>
                <a:ea typeface="Arial"/>
                <a:cs typeface="Arial"/>
                <a:sym typeface="Arial"/>
              </a:rPr>
            </a:b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en-GB" sz="1800">
                <a:latin typeface="Arial"/>
                <a:ea typeface="Arial"/>
                <a:cs typeface="Arial"/>
                <a:sym typeface="Arial"/>
              </a:rPr>
              <a:t>OWASP SAMM is for 3 levels but I proposed maturity model of 5 typical levels of CMM around important SSDLC security domains.</a:t>
            </a:r>
            <a:endParaRPr sz="18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2"/>
          <p:cNvSpPr txBox="1"/>
          <p:nvPr>
            <p:ph type="title"/>
          </p:nvPr>
        </p:nvSpPr>
        <p:spPr>
          <a:xfrm>
            <a:off x="340200" y="1388500"/>
            <a:ext cx="1912200" cy="45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CMM</a:t>
            </a:r>
            <a:endParaRPr/>
          </a:p>
        </p:txBody>
      </p:sp>
      <p:sp>
        <p:nvSpPr>
          <p:cNvPr id="275" name="Google Shape;275;p22"/>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276" name="Google Shape;276;p22"/>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pic>
        <p:nvPicPr>
          <p:cNvPr id="277" name="Google Shape;277;p22"/>
          <p:cNvPicPr preferRelativeResize="0"/>
          <p:nvPr/>
        </p:nvPicPr>
        <p:blipFill>
          <a:blip r:embed="rId3">
            <a:alphaModFix/>
          </a:blip>
          <a:stretch>
            <a:fillRect/>
          </a:stretch>
        </p:blipFill>
        <p:spPr>
          <a:xfrm>
            <a:off x="2404800" y="1264900"/>
            <a:ext cx="4371975" cy="3495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3"/>
          <p:cNvSpPr txBox="1"/>
          <p:nvPr>
            <p:ph type="title"/>
          </p:nvPr>
        </p:nvSpPr>
        <p:spPr>
          <a:xfrm>
            <a:off x="340200" y="1388500"/>
            <a:ext cx="1912200" cy="45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CMM</a:t>
            </a:r>
            <a:endParaRPr/>
          </a:p>
        </p:txBody>
      </p:sp>
      <p:sp>
        <p:nvSpPr>
          <p:cNvPr id="283" name="Google Shape;283;p23"/>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284" name="Google Shape;284;p23"/>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pic>
        <p:nvPicPr>
          <p:cNvPr id="285" name="Google Shape;285;p23"/>
          <p:cNvPicPr preferRelativeResize="0"/>
          <p:nvPr/>
        </p:nvPicPr>
        <p:blipFill>
          <a:blip r:embed="rId3">
            <a:alphaModFix/>
          </a:blip>
          <a:stretch>
            <a:fillRect/>
          </a:stretch>
        </p:blipFill>
        <p:spPr>
          <a:xfrm>
            <a:off x="1684400" y="1322525"/>
            <a:ext cx="6496524" cy="3726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4"/>
          <p:cNvSpPr txBox="1"/>
          <p:nvPr>
            <p:ph type="title"/>
          </p:nvPr>
        </p:nvSpPr>
        <p:spPr>
          <a:xfrm>
            <a:off x="340200" y="1388500"/>
            <a:ext cx="8121900" cy="35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Scope</a:t>
            </a:r>
            <a:br>
              <a:rPr lang="en-GB"/>
            </a:br>
            <a:endParaRPr b="1" sz="1100" u="sng">
              <a:latin typeface="Arial"/>
              <a:ea typeface="Arial"/>
              <a:cs typeface="Arial"/>
              <a:sym typeface="Arial"/>
            </a:endParaRPr>
          </a:p>
          <a:p>
            <a:pPr indent="457200" lvl="0" marL="0" rtl="0" algn="l">
              <a:lnSpc>
                <a:spcPct val="115000"/>
              </a:lnSpc>
              <a:spcBef>
                <a:spcPts val="1200"/>
              </a:spcBef>
              <a:spcAft>
                <a:spcPts val="0"/>
              </a:spcAft>
              <a:buNone/>
            </a:pPr>
            <a:r>
              <a:rPr lang="en-GB" sz="1800">
                <a:latin typeface="Arial"/>
                <a:ea typeface="Arial"/>
                <a:cs typeface="Arial"/>
                <a:sym typeface="Arial"/>
              </a:rPr>
              <a:t>In a typical setting, the Application Security Team of an organization should design the CMM and roll out to the Software Engineering Teams. Both teams should coordinate to effectively optimize and tweak the maturity model according to their environment, resources and goals.</a:t>
            </a:r>
            <a:endParaRPr sz="1800">
              <a:latin typeface="Arial"/>
              <a:ea typeface="Arial"/>
              <a:cs typeface="Arial"/>
              <a:sym typeface="Arial"/>
            </a:endParaRPr>
          </a:p>
          <a:p>
            <a:pPr indent="0" lvl="0" marL="0" rtl="0" algn="l">
              <a:spcBef>
                <a:spcPts val="1200"/>
              </a:spcBef>
              <a:spcAft>
                <a:spcPts val="0"/>
              </a:spcAft>
              <a:buNone/>
            </a:pPr>
            <a:r>
              <a:t/>
            </a:r>
            <a:endParaRPr/>
          </a:p>
        </p:txBody>
      </p:sp>
      <p:sp>
        <p:nvSpPr>
          <p:cNvPr id="291" name="Google Shape;291;p24"/>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292" name="Google Shape;292;p24"/>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5"/>
          <p:cNvSpPr txBox="1"/>
          <p:nvPr>
            <p:ph type="title"/>
          </p:nvPr>
        </p:nvSpPr>
        <p:spPr>
          <a:xfrm>
            <a:off x="340200" y="1388500"/>
            <a:ext cx="8121900" cy="35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Objective</a:t>
            </a:r>
            <a:br>
              <a:rPr lang="en-GB"/>
            </a:br>
            <a:endParaRPr b="1" sz="1100" u="sng">
              <a:latin typeface="Arial"/>
              <a:ea typeface="Arial"/>
              <a:cs typeface="Arial"/>
              <a:sym typeface="Arial"/>
            </a:endParaRPr>
          </a:p>
          <a:p>
            <a:pPr indent="457200" lvl="0" marL="0" rtl="0" algn="l">
              <a:lnSpc>
                <a:spcPct val="115000"/>
              </a:lnSpc>
              <a:spcBef>
                <a:spcPts val="1200"/>
              </a:spcBef>
              <a:spcAft>
                <a:spcPts val="0"/>
              </a:spcAft>
              <a:buNone/>
            </a:pPr>
            <a:r>
              <a:rPr b="1" lang="en-GB" sz="1800">
                <a:latin typeface="Calibri"/>
                <a:ea typeface="Calibri"/>
                <a:cs typeface="Calibri"/>
                <a:sym typeface="Calibri"/>
              </a:rPr>
              <a:t>       	</a:t>
            </a:r>
            <a:r>
              <a:rPr lang="en-GB" sz="1800">
                <a:latin typeface="Calibri"/>
                <a:ea typeface="Calibri"/>
                <a:cs typeface="Calibri"/>
                <a:sym typeface="Calibri"/>
              </a:rPr>
              <a:t>Shifting left is the most important goals to enhance the security posture of software development processes for an organization. Therefore, it is imperative that the CMM for SSDLC advocate the shift-left for each of the 5 levels. Higher maturity level requires more shift-left and more automation of security checks during SDLC.</a:t>
            </a:r>
            <a:endParaRPr sz="1800">
              <a:latin typeface="Arial"/>
              <a:ea typeface="Arial"/>
              <a:cs typeface="Arial"/>
              <a:sym typeface="Arial"/>
            </a:endParaRPr>
          </a:p>
          <a:p>
            <a:pPr indent="0" lvl="0" marL="0" rtl="0" algn="l">
              <a:spcBef>
                <a:spcPts val="1200"/>
              </a:spcBef>
              <a:spcAft>
                <a:spcPts val="0"/>
              </a:spcAft>
              <a:buNone/>
            </a:pPr>
            <a:r>
              <a:t/>
            </a:r>
            <a:endParaRPr/>
          </a:p>
        </p:txBody>
      </p:sp>
      <p:sp>
        <p:nvSpPr>
          <p:cNvPr id="298" name="Google Shape;298;p25"/>
          <p:cNvSpPr txBox="1"/>
          <p:nvPr>
            <p:ph type="title"/>
          </p:nvPr>
        </p:nvSpPr>
        <p:spPr>
          <a:xfrm>
            <a:off x="1042150" y="625300"/>
            <a:ext cx="79674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Calibri"/>
                <a:ea typeface="Calibri"/>
                <a:cs typeface="Calibri"/>
                <a:sym typeface="Calibri"/>
              </a:rPr>
              <a:t>Capability Maturity Model (CMM) for Secure Software Development Life Cycle (SSDLC)</a:t>
            </a:r>
            <a:endParaRPr sz="1600"/>
          </a:p>
        </p:txBody>
      </p:sp>
      <p:sp>
        <p:nvSpPr>
          <p:cNvPr id="299" name="Google Shape;299;p25"/>
          <p:cNvSpPr txBox="1"/>
          <p:nvPr>
            <p:ph type="title"/>
          </p:nvPr>
        </p:nvSpPr>
        <p:spPr>
          <a:xfrm>
            <a:off x="144875" y="214300"/>
            <a:ext cx="30708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highlight>
                  <a:schemeClr val="lt2"/>
                </a:highlight>
              </a:rPr>
              <a:t>OWASP SAMM User Day</a:t>
            </a:r>
            <a:endParaRPr sz="1800">
              <a:highlight>
                <a:schemeClr val="lt2"/>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